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43" r:id="rId3"/>
    <p:sldId id="257" r:id="rId4"/>
    <p:sldId id="259" r:id="rId5"/>
    <p:sldId id="311" r:id="rId6"/>
    <p:sldId id="621" r:id="rId7"/>
    <p:sldId id="290" r:id="rId8"/>
    <p:sldId id="645" r:id="rId9"/>
    <p:sldId id="646" r:id="rId10"/>
    <p:sldId id="647" r:id="rId11"/>
    <p:sldId id="648" r:id="rId12"/>
    <p:sldId id="649" r:id="rId13"/>
    <p:sldId id="292" r:id="rId14"/>
    <p:sldId id="264" r:id="rId15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32A8"/>
    <a:srgbClr val="0432FF"/>
    <a:srgbClr val="38649A"/>
    <a:srgbClr val="00316E"/>
    <a:srgbClr val="F4E6FF"/>
    <a:srgbClr val="EEEEEE"/>
    <a:srgbClr val="3B2D61"/>
    <a:srgbClr val="565B13"/>
    <a:srgbClr val="00418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/>
    <p:restoredTop sz="95588"/>
  </p:normalViewPr>
  <p:slideViewPr>
    <p:cSldViewPr>
      <p:cViewPr varScale="1">
        <p:scale>
          <a:sx n="111" d="100"/>
          <a:sy n="111" d="100"/>
        </p:scale>
        <p:origin x="-576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Liao" userId="e6992d785f6573cd" providerId="LiveId" clId="{930FAF66-AEBB-0A4F-BC23-E803FF893787}"/>
    <pc:docChg chg="undo custSel delSld modSld">
      <pc:chgData name="Neil Liao" userId="e6992d785f6573cd" providerId="LiveId" clId="{930FAF66-AEBB-0A4F-BC23-E803FF893787}" dt="2020-08-18T08:34:55.281" v="111" actId="20577"/>
      <pc:docMkLst>
        <pc:docMk/>
      </pc:docMkLst>
      <pc:sldChg chg="modSp mod">
        <pc:chgData name="Neil Liao" userId="e6992d785f6573cd" providerId="LiveId" clId="{930FAF66-AEBB-0A4F-BC23-E803FF893787}" dt="2020-08-18T06:48:40.655" v="5" actId="20577"/>
        <pc:sldMkLst>
          <pc:docMk/>
          <pc:sldMk cId="0" sldId="256"/>
        </pc:sldMkLst>
        <pc:spChg chg="mod">
          <ac:chgData name="Neil Liao" userId="e6992d785f6573cd" providerId="LiveId" clId="{930FAF66-AEBB-0A4F-BC23-E803FF893787}" dt="2020-08-18T06:48:40.655" v="5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">
        <pc:chgData name="Neil Liao" userId="e6992d785f6573cd" providerId="LiveId" clId="{930FAF66-AEBB-0A4F-BC23-E803FF893787}" dt="2020-08-18T08:26:50.422" v="97" actId="20577"/>
        <pc:sldMkLst>
          <pc:docMk/>
          <pc:sldMk cId="1299044094" sldId="301"/>
        </pc:sldMkLst>
        <pc:spChg chg="mod">
          <ac:chgData name="Neil Liao" userId="e6992d785f6573cd" providerId="LiveId" clId="{930FAF66-AEBB-0A4F-BC23-E803FF893787}" dt="2020-08-18T08:26:50.422" v="97" actId="20577"/>
          <ac:spMkLst>
            <pc:docMk/>
            <pc:sldMk cId="1299044094" sldId="301"/>
            <ac:spMk id="30" creationId="{5C7060DB-2A38-014D-BDB4-BDB5C3A52336}"/>
          </ac:spMkLst>
        </pc:spChg>
        <pc:spChg chg="mod">
          <ac:chgData name="Neil Liao" userId="e6992d785f6573cd" providerId="LiveId" clId="{930FAF66-AEBB-0A4F-BC23-E803FF893787}" dt="2020-08-18T08:26:10.767" v="48" actId="20577"/>
          <ac:spMkLst>
            <pc:docMk/>
            <pc:sldMk cId="1299044094" sldId="301"/>
            <ac:spMk id="31" creationId="{6C573E82-80AC-9245-BBF4-72C47F00F774}"/>
          </ac:spMkLst>
        </pc:spChg>
      </pc:sldChg>
      <pc:sldChg chg="modSp mod">
        <pc:chgData name="Neil Liao" userId="e6992d785f6573cd" providerId="LiveId" clId="{930FAF66-AEBB-0A4F-BC23-E803FF893787}" dt="2020-08-18T08:34:55.281" v="111" actId="20577"/>
        <pc:sldMkLst>
          <pc:docMk/>
          <pc:sldMk cId="1124754749" sldId="303"/>
        </pc:sldMkLst>
        <pc:spChg chg="mod">
          <ac:chgData name="Neil Liao" userId="e6992d785f6573cd" providerId="LiveId" clId="{930FAF66-AEBB-0A4F-BC23-E803FF893787}" dt="2020-08-18T08:34:55.281" v="111" actId="20577"/>
          <ac:spMkLst>
            <pc:docMk/>
            <pc:sldMk cId="1124754749" sldId="303"/>
            <ac:spMk id="19" creationId="{3A45362E-265D-D744-9AD6-4E8E7765AF30}"/>
          </ac:spMkLst>
        </pc:spChg>
      </pc:sldChg>
      <pc:sldChg chg="delSp modSp mod">
        <pc:chgData name="Neil Liao" userId="e6992d785f6573cd" providerId="LiveId" clId="{930FAF66-AEBB-0A4F-BC23-E803FF893787}" dt="2020-08-18T06:49:49.796" v="16" actId="1076"/>
        <pc:sldMkLst>
          <pc:docMk/>
          <pc:sldMk cId="3693492461" sldId="632"/>
        </pc:sldMkLst>
        <pc:spChg chg="mod">
          <ac:chgData name="Neil Liao" userId="e6992d785f6573cd" providerId="LiveId" clId="{930FAF66-AEBB-0A4F-BC23-E803FF893787}" dt="2020-08-18T06:49:49.796" v="16" actId="1076"/>
          <ac:spMkLst>
            <pc:docMk/>
            <pc:sldMk cId="3693492461" sldId="632"/>
            <ac:spMk id="15" creationId="{E9BB0277-8B6A-BC4B-A231-2808EF67970B}"/>
          </ac:spMkLst>
        </pc:spChg>
        <pc:spChg chg="mod">
          <ac:chgData name="Neil Liao" userId="e6992d785f6573cd" providerId="LiveId" clId="{930FAF66-AEBB-0A4F-BC23-E803FF893787}" dt="2020-08-18T06:49:40.525" v="14" actId="1076"/>
          <ac:spMkLst>
            <pc:docMk/>
            <pc:sldMk cId="3693492461" sldId="632"/>
            <ac:spMk id="16" creationId="{AEFBF4E5-FADE-5B46-B1CF-36DCE9F97B37}"/>
          </ac:spMkLst>
        </pc:spChg>
        <pc:spChg chg="del">
          <ac:chgData name="Neil Liao" userId="e6992d785f6573cd" providerId="LiveId" clId="{930FAF66-AEBB-0A4F-BC23-E803FF893787}" dt="2020-08-18T06:48:58.318" v="7" actId="478"/>
          <ac:spMkLst>
            <pc:docMk/>
            <pc:sldMk cId="3693492461" sldId="632"/>
            <ac:spMk id="18" creationId="{79400B66-2D1B-9945-A01C-A2F43F27110D}"/>
          </ac:spMkLst>
        </pc:spChg>
        <pc:spChg chg="del">
          <ac:chgData name="Neil Liao" userId="e6992d785f6573cd" providerId="LiveId" clId="{930FAF66-AEBB-0A4F-BC23-E803FF893787}" dt="2020-08-18T06:49:01.675" v="8" actId="478"/>
          <ac:spMkLst>
            <pc:docMk/>
            <pc:sldMk cId="3693492461" sldId="632"/>
            <ac:spMk id="22" creationId="{D016AF9B-6BE7-0B49-8B5F-22B1F6B25B1D}"/>
          </ac:spMkLst>
        </pc:spChg>
        <pc:picChg chg="mod">
          <ac:chgData name="Neil Liao" userId="e6992d785f6573cd" providerId="LiveId" clId="{930FAF66-AEBB-0A4F-BC23-E803FF893787}" dt="2020-08-18T06:49:44.109" v="15" actId="1076"/>
          <ac:picMkLst>
            <pc:docMk/>
            <pc:sldMk cId="3693492461" sldId="632"/>
            <ac:picMk id="14" creationId="{76C0FB21-7A40-7046-8AFC-9C8ADFDF0E9E}"/>
          </ac:picMkLst>
        </pc:picChg>
        <pc:picChg chg="del">
          <ac:chgData name="Neil Liao" userId="e6992d785f6573cd" providerId="LiveId" clId="{930FAF66-AEBB-0A4F-BC23-E803FF893787}" dt="2020-08-18T06:48:55.317" v="6" actId="478"/>
          <ac:picMkLst>
            <pc:docMk/>
            <pc:sldMk cId="3693492461" sldId="632"/>
            <ac:picMk id="17" creationId="{9633BAE1-3AC5-1B4C-B87C-093851924372}"/>
          </ac:picMkLst>
        </pc:picChg>
      </pc:sldChg>
      <pc:sldChg chg="modSp mod">
        <pc:chgData name="Neil Liao" userId="e6992d785f6573cd" providerId="LiveId" clId="{930FAF66-AEBB-0A4F-BC23-E803FF893787}" dt="2020-08-18T08:31:36.183" v="103" actId="20577"/>
        <pc:sldMkLst>
          <pc:docMk/>
          <pc:sldMk cId="2407114515" sldId="633"/>
        </pc:sldMkLst>
        <pc:spChg chg="mod">
          <ac:chgData name="Neil Liao" userId="e6992d785f6573cd" providerId="LiveId" clId="{930FAF66-AEBB-0A4F-BC23-E803FF893787}" dt="2020-08-18T08:31:36.183" v="103" actId="20577"/>
          <ac:spMkLst>
            <pc:docMk/>
            <pc:sldMk cId="2407114515" sldId="633"/>
            <ac:spMk id="19" creationId="{3A45362E-265D-D744-9AD6-4E8E7765AF30}"/>
          </ac:spMkLst>
        </pc:spChg>
      </pc:sldChg>
      <pc:sldChg chg="del">
        <pc:chgData name="Neil Liao" userId="e6992d785f6573cd" providerId="LiveId" clId="{930FAF66-AEBB-0A4F-BC23-E803FF893787}" dt="2020-08-18T06:52:17.671" v="35" actId="2696"/>
        <pc:sldMkLst>
          <pc:docMk/>
          <pc:sldMk cId="797063297" sldId="637"/>
        </pc:sldMkLst>
      </pc:sldChg>
      <pc:sldChg chg="modSp mod">
        <pc:chgData name="Neil Liao" userId="e6992d785f6573cd" providerId="LiveId" clId="{930FAF66-AEBB-0A4F-BC23-E803FF893787}" dt="2020-08-18T08:25:49.299" v="39" actId="20577"/>
        <pc:sldMkLst>
          <pc:docMk/>
          <pc:sldMk cId="2202573915" sldId="639"/>
        </pc:sldMkLst>
        <pc:spChg chg="mod">
          <ac:chgData name="Neil Liao" userId="e6992d785f6573cd" providerId="LiveId" clId="{930FAF66-AEBB-0A4F-BC23-E803FF893787}" dt="2020-08-18T08:25:49.299" v="39" actId="20577"/>
          <ac:spMkLst>
            <pc:docMk/>
            <pc:sldMk cId="2202573915" sldId="639"/>
            <ac:spMk id="41" creationId="{DE82006F-5D02-E74B-B60C-D445EFD4A107}"/>
          </ac:spMkLst>
        </pc:spChg>
      </pc:sldChg>
      <pc:sldChg chg="delSp modSp mod">
        <pc:chgData name="Neil Liao" userId="e6992d785f6573cd" providerId="LiveId" clId="{930FAF66-AEBB-0A4F-BC23-E803FF893787}" dt="2020-08-18T06:53:10.554" v="36" actId="1076"/>
        <pc:sldMkLst>
          <pc:docMk/>
          <pc:sldMk cId="4126082124" sldId="640"/>
        </pc:sldMkLst>
        <pc:spChg chg="del">
          <ac:chgData name="Neil Liao" userId="e6992d785f6573cd" providerId="LiveId" clId="{930FAF66-AEBB-0A4F-BC23-E803FF893787}" dt="2020-08-18T06:50:13.871" v="20" actId="478"/>
          <ac:spMkLst>
            <pc:docMk/>
            <pc:sldMk cId="4126082124" sldId="640"/>
            <ac:spMk id="4" creationId="{8F9E454A-CCD7-DD42-8499-D6DA39CC94B7}"/>
          </ac:spMkLst>
        </pc:spChg>
        <pc:spChg chg="mod">
          <ac:chgData name="Neil Liao" userId="e6992d785f6573cd" providerId="LiveId" clId="{930FAF66-AEBB-0A4F-BC23-E803FF893787}" dt="2020-08-18T06:51:34.509" v="34" actId="1076"/>
          <ac:spMkLst>
            <pc:docMk/>
            <pc:sldMk cId="4126082124" sldId="640"/>
            <ac:spMk id="10" creationId="{4F8A737C-8711-B44B-AB57-65A9A3EEC57C}"/>
          </ac:spMkLst>
        </pc:spChg>
        <pc:spChg chg="mod">
          <ac:chgData name="Neil Liao" userId="e6992d785f6573cd" providerId="LiveId" clId="{930FAF66-AEBB-0A4F-BC23-E803FF893787}" dt="2020-08-18T06:53:10.554" v="36" actId="1076"/>
          <ac:spMkLst>
            <pc:docMk/>
            <pc:sldMk cId="4126082124" sldId="640"/>
            <ac:spMk id="15" creationId="{ABFAD19F-5991-4F46-B0B0-B489B3027981}"/>
          </ac:spMkLst>
        </pc:spChg>
        <pc:spChg chg="mod">
          <ac:chgData name="Neil Liao" userId="e6992d785f6573cd" providerId="LiveId" clId="{930FAF66-AEBB-0A4F-BC23-E803FF893787}" dt="2020-08-18T06:50:39.134" v="29" actId="1076"/>
          <ac:spMkLst>
            <pc:docMk/>
            <pc:sldMk cId="4126082124" sldId="640"/>
            <ac:spMk id="17" creationId="{4ADA05A8-1AB2-034E-B09D-DFE370FBE8A2}"/>
          </ac:spMkLst>
        </pc:spChg>
        <pc:spChg chg="mod">
          <ac:chgData name="Neil Liao" userId="e6992d785f6573cd" providerId="LiveId" clId="{930FAF66-AEBB-0A4F-BC23-E803FF893787}" dt="2020-08-18T06:51:00.004" v="31" actId="1076"/>
          <ac:spMkLst>
            <pc:docMk/>
            <pc:sldMk cId="4126082124" sldId="640"/>
            <ac:spMk id="19" creationId="{5791AEB1-4F4B-1C44-BF41-95E4F7B61AD1}"/>
          </ac:spMkLst>
        </pc:spChg>
        <pc:spChg chg="del">
          <ac:chgData name="Neil Liao" userId="e6992d785f6573cd" providerId="LiveId" clId="{930FAF66-AEBB-0A4F-BC23-E803FF893787}" dt="2020-08-18T06:50:17.736" v="21" actId="478"/>
          <ac:spMkLst>
            <pc:docMk/>
            <pc:sldMk cId="4126082124" sldId="640"/>
            <ac:spMk id="25" creationId="{B8772B98-3519-FF49-9CCD-4465504BA250}"/>
          </ac:spMkLst>
        </pc:spChg>
        <pc:graphicFrameChg chg="mod">
          <ac:chgData name="Neil Liao" userId="e6992d785f6573cd" providerId="LiveId" clId="{930FAF66-AEBB-0A4F-BC23-E803FF893787}" dt="2020-08-18T06:50:45.043" v="30" actId="1076"/>
          <ac:graphicFrameMkLst>
            <pc:docMk/>
            <pc:sldMk cId="4126082124" sldId="640"/>
            <ac:graphicFrameMk id="22" creationId="{50EFAE23-B513-E349-B84A-B4DEC5070E2C}"/>
          </ac:graphicFrameMkLst>
        </pc:graphicFrameChg>
        <pc:picChg chg="mod">
          <ac:chgData name="Neil Liao" userId="e6992d785f6573cd" providerId="LiveId" clId="{930FAF66-AEBB-0A4F-BC23-E803FF893787}" dt="2020-08-18T06:50:30.331" v="26" actId="14100"/>
          <ac:picMkLst>
            <pc:docMk/>
            <pc:sldMk cId="4126082124" sldId="640"/>
            <ac:picMk id="3" creationId="{48CF03AC-161A-7A4E-ABFD-75A980B9BE2C}"/>
          </ac:picMkLst>
        </pc:picChg>
        <pc:picChg chg="del">
          <ac:chgData name="Neil Liao" userId="e6992d785f6573cd" providerId="LiveId" clId="{930FAF66-AEBB-0A4F-BC23-E803FF893787}" dt="2020-08-18T06:50:00.399" v="17" actId="478"/>
          <ac:picMkLst>
            <pc:docMk/>
            <pc:sldMk cId="4126082124" sldId="640"/>
            <ac:picMk id="5" creationId="{DDE1E0A8-4743-1D41-BD79-ACB055BC3C3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3"/>
  <c:chart>
    <c:autoTitleDeleted val="1"/>
    <c:plotArea>
      <c:layout>
        <c:manualLayout>
          <c:layoutTarget val="inner"/>
          <c:xMode val="edge"/>
          <c:yMode val="edge"/>
          <c:x val="0.16704824889928258"/>
          <c:y val="7.0338480909528892E-2"/>
          <c:w val="0.6225931271352102"/>
          <c:h val="0.788775321260600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latin typeface="標楷體" pitchFamily="65" charset="-120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200"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defRPr>
                    </a:pPr>
                    <a:r>
                      <a:rPr lang="zh-TW" altLang="en-US" sz="1200" dirty="0"/>
                      <a:t>寬頻用戶端設備</a:t>
                    </a:r>
                    <a:r>
                      <a:rPr lang="en-US" altLang="zh-TW" sz="1200" dirty="0"/>
                      <a:t>(</a:t>
                    </a:r>
                    <a:r>
                      <a:rPr lang="en-US" altLang="en-US" sz="1100" dirty="0"/>
                      <a:t>Broadband CPE</a:t>
                    </a:r>
                    <a:r>
                      <a:rPr lang="en-US" altLang="en-US" sz="1200" dirty="0"/>
                      <a:t>), 76%</a:t>
                    </a: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latin typeface="標楷體" pitchFamily="65" charset="-120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latin typeface="標楷體" pitchFamily="65" charset="-120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400">
                    <a:latin typeface="標楷體" pitchFamily="65" charset="-120"/>
                    <a:ea typeface="標楷體" pitchFamily="65" charset="-120"/>
                    <a:cs typeface="Calibri" pitchFamily="34" charset="0"/>
                  </a:defRPr>
                </a:pPr>
                <a:endParaRPr lang="zh-TW"/>
              </a:p>
            </c:txPr>
            <c:dLblPos val="bestFit"/>
            <c:showVal val="1"/>
            <c:showCatName val="1"/>
            <c:showLeaderLines val="1"/>
          </c:dLbls>
          <c:cat>
            <c:strRef>
              <c:f>Sheet1!$A$2:$A$5</c:f>
              <c:strCache>
                <c:ptCount val="4"/>
                <c:pt idx="0">
                  <c:v>中繼接取設備(DPU)</c:v>
                </c:pt>
                <c:pt idx="1">
                  <c:v>寬頻用戶端設備(Broadband CPE)</c:v>
                </c:pt>
                <c:pt idx="2">
                  <c:v>家庭網路設備(Home Network)</c:v>
                </c:pt>
                <c:pt idx="3">
                  <c:v>其他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6.3E-2</c:v>
                </c:pt>
                <c:pt idx="1">
                  <c:v>0.76000000000000145</c:v>
                </c:pt>
                <c:pt idx="2">
                  <c:v>0.15000000000000024</c:v>
                </c:pt>
                <c:pt idx="3">
                  <c:v>3.0000000000000002E-2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3"/>
  <c:chart>
    <c:autoTitleDeleted val="1"/>
    <c:plotArea>
      <c:layout>
        <c:manualLayout>
          <c:layoutTarget val="inner"/>
          <c:xMode val="edge"/>
          <c:yMode val="edge"/>
          <c:x val="0.16704824889928269"/>
          <c:y val="7.0338480909528933E-2"/>
          <c:w val="0.6225931271352102"/>
          <c:h val="0.788775321260600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latin typeface="標楷體" pitchFamily="65" charset="-120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dLbl>
              <c:idx val="1"/>
              <c:layout>
                <c:manualLayout>
                  <c:x val="-0.30094427291716225"/>
                  <c:y val="-2.477101309731022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defRPr>
                    </a:pPr>
                    <a:r>
                      <a:rPr lang="zh-TW" altLang="en-US" dirty="0"/>
                      <a:t>寬頻用戶端設備</a:t>
                    </a:r>
                    <a:r>
                      <a:rPr lang="en-US" altLang="zh-TW" dirty="0"/>
                      <a:t>(</a:t>
                    </a:r>
                    <a:r>
                      <a:rPr lang="en-US" altLang="en-US" sz="1100" dirty="0"/>
                      <a:t>Broadband CPE</a:t>
                    </a:r>
                    <a:r>
                      <a:rPr lang="en-US" altLang="en-US" dirty="0"/>
                      <a:t>), 55%</a:t>
                    </a: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latin typeface="標楷體" pitchFamily="65" charset="-120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latin typeface="標楷體" pitchFamily="65" charset="-120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400">
                    <a:latin typeface="標楷體" pitchFamily="65" charset="-120"/>
                    <a:ea typeface="標楷體" pitchFamily="65" charset="-120"/>
                    <a:cs typeface="Calibri" pitchFamily="34" charset="0"/>
                  </a:defRPr>
                </a:pPr>
                <a:endParaRPr lang="zh-TW"/>
              </a:p>
            </c:txPr>
            <c:dLblPos val="bestFit"/>
            <c:showVal val="1"/>
            <c:showCatName val="1"/>
            <c:showLeaderLines val="1"/>
          </c:dLbls>
          <c:cat>
            <c:strRef>
              <c:f>Sheet1!$A$2:$A$5</c:f>
              <c:strCache>
                <c:ptCount val="4"/>
                <c:pt idx="0">
                  <c:v>中繼接取設備(DPU)</c:v>
                </c:pt>
                <c:pt idx="1">
                  <c:v>寬頻用戶端設備(Broadband CPE)</c:v>
                </c:pt>
                <c:pt idx="2">
                  <c:v>家庭網路設備(Home Network)</c:v>
                </c:pt>
                <c:pt idx="3">
                  <c:v>其他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0.55000000000000004</c:v>
                </c:pt>
                <c:pt idx="2">
                  <c:v>0.41000000000000031</c:v>
                </c:pt>
                <c:pt idx="3">
                  <c:v>2.0000000000000011E-2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3"/>
  <c:chart>
    <c:autoTitleDeleted val="1"/>
    <c:plotArea>
      <c:layout>
        <c:manualLayout>
          <c:layoutTarget val="inner"/>
          <c:xMode val="edge"/>
          <c:yMode val="edge"/>
          <c:x val="0.16704824889928269"/>
          <c:y val="7.0338480909528933E-2"/>
          <c:w val="0.6225931271352102"/>
          <c:h val="0.788775321260600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26258094768316381"/>
                  <c:y val="2.464973027688281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</c:dLbl>
            <c:dLbl>
              <c:idx val="1"/>
              <c:layout>
                <c:manualLayout>
                  <c:x val="7.2705482580338834E-2"/>
                  <c:y val="-0.21895375822439508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+mn-lt"/>
                        <a:ea typeface="標楷體" pitchFamily="65" charset="-120"/>
                        <a:cs typeface="Calibri" pitchFamily="34" charset="0"/>
                      </a:defRPr>
                    </a:pPr>
                    <a:r>
                      <a:rPr lang="en-US" altLang="zh-TW" sz="1200" dirty="0" smtClean="0">
                        <a:latin typeface="+mn-lt"/>
                      </a:rPr>
                      <a:t>E</a:t>
                    </a:r>
                    <a:r>
                      <a:rPr lang="en-US" altLang="zh-TW" sz="1200" dirty="0" smtClean="0"/>
                      <a:t>urope,</a:t>
                    </a:r>
                    <a:br>
                      <a:rPr lang="en-US" altLang="zh-TW" sz="1200" dirty="0" smtClean="0"/>
                    </a:br>
                    <a:r>
                      <a:rPr lang="en-US" altLang="zh-TW" sz="1200" dirty="0" smtClean="0"/>
                      <a:t>33%</a:t>
                    </a:r>
                    <a:endParaRPr lang="en-US" altLang="en-US" sz="1200" dirty="0"/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400">
                    <a:latin typeface="+mn-lt"/>
                    <a:ea typeface="標楷體" pitchFamily="65" charset="-120"/>
                    <a:cs typeface="Calibri" pitchFamily="34" charset="0"/>
                  </a:defRPr>
                </a:pPr>
                <a:endParaRPr lang="zh-TW"/>
              </a:p>
            </c:txPr>
            <c:dLblPos val="bestFit"/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North America</c:v>
                </c:pt>
                <c:pt idx="1">
                  <c:v>Europe</c:v>
                </c:pt>
                <c:pt idx="2">
                  <c:v>Asia-Pacific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0.37000000000000038</c:v>
                </c:pt>
                <c:pt idx="1">
                  <c:v>0.3300000000000009</c:v>
                </c:pt>
                <c:pt idx="2">
                  <c:v>0.30000000000000032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3"/>
  <c:chart>
    <c:autoTitleDeleted val="1"/>
    <c:plotArea>
      <c:layout>
        <c:manualLayout>
          <c:layoutTarget val="inner"/>
          <c:xMode val="edge"/>
          <c:yMode val="edge"/>
          <c:x val="0.16704824889928277"/>
          <c:y val="7.0338480909528975E-2"/>
          <c:w val="0.6225931271352102"/>
          <c:h val="0.788775321260600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0.24467459548994888"/>
                  <c:y val="2.829531286647172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6772688796731064"/>
                  <c:y val="-0.2175122517251172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  <c:dLblPos val="bestFit"/>
              <c:showVal val="1"/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latin typeface="+mn-lt"/>
                      <a:ea typeface="標楷體" pitchFamily="65" charset="-120"/>
                      <a:cs typeface="Calibri" pitchFamily="34" charset="0"/>
                    </a:defRPr>
                  </a:pPr>
                  <a:endParaRPr lang="zh-TW"/>
                </a:p>
              </c:txPr>
            </c:dLbl>
            <c:txPr>
              <a:bodyPr/>
              <a:lstStyle/>
              <a:p>
                <a:pPr>
                  <a:defRPr sz="1400">
                    <a:latin typeface="+mn-lt"/>
                    <a:ea typeface="標楷體" pitchFamily="65" charset="-120"/>
                    <a:cs typeface="Calibri" pitchFamily="34" charset="0"/>
                  </a:defRPr>
                </a:pPr>
                <a:endParaRPr lang="zh-TW"/>
              </a:p>
            </c:txPr>
            <c:dLblPos val="bestFit"/>
            <c:showVal val="1"/>
            <c:showCatName val="1"/>
            <c:showLeaderLines val="1"/>
          </c:dLbls>
          <c:cat>
            <c:strRef>
              <c:f>Sheet1!$A$2:$A$4</c:f>
              <c:strCache>
                <c:ptCount val="3"/>
                <c:pt idx="0">
                  <c:v>North America</c:v>
                </c:pt>
                <c:pt idx="1">
                  <c:v>Europe</c:v>
                </c:pt>
                <c:pt idx="2">
                  <c:v>Asia-Pacific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0.41000000000000031</c:v>
                </c:pt>
                <c:pt idx="1">
                  <c:v>0.38000000000000056</c:v>
                </c:pt>
                <c:pt idx="2">
                  <c:v>0.21000000000000021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2323-20BC-460A-A491-1B149ECD05B7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DBF0A-8743-4132-A963-AC304BE6E0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BBA4E-59D4-49AF-A8C9-ED660D6FA51E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CD97-F458-4A96-9F39-90A8DE9008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3381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1303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806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112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972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974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3112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523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CD97-F458-4A96-9F39-90A8DE90084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1590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6B7B6-1560-43AE-BAEB-74320D1051B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6B7B6-1560-43AE-BAEB-74320D1051B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DSCF8995_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12058"/>
            <a:ext cx="9143998" cy="5255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Lydia\2015_\支援做圖\PPT_tmp\2019_ppt_tmp\DSCF983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1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0" y="0"/>
            <a:ext cx="4788502" cy="5143499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 userDrawn="1"/>
        </p:nvSpPr>
        <p:spPr>
          <a:xfrm>
            <a:off x="0" y="1923678"/>
            <a:ext cx="4283968" cy="707886"/>
          </a:xfrm>
          <a:prstGeom prst="rect">
            <a:avLst/>
          </a:prstGeom>
          <a:solidFill>
            <a:srgbClr val="EEEEEE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4000" b="1" dirty="0">
                <a:solidFill>
                  <a:srgbClr val="00418E"/>
                </a:solidFill>
                <a:latin typeface="Myriad Pro" pitchFamily="34" charset="0"/>
              </a:rPr>
              <a:t>CONTENTS</a:t>
            </a:r>
            <a:endParaRPr lang="zh-TW" altLang="en-US" sz="4000" b="1" dirty="0">
              <a:solidFill>
                <a:srgbClr val="00418E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58880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DA3553A-3344-4464-B3D8-5DBFB615D97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" name="圖片 2" descr="未命名-1-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4876006"/>
            <a:ext cx="1218864" cy="160018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Lydia\2015_\支援做圖\PPT_tmp\2019_ppt_tmp\DSCF9829_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429344"/>
            <a:ext cx="9144000" cy="3733396"/>
          </a:xfrm>
          <a:prstGeom prst="rect">
            <a:avLst/>
          </a:prstGeom>
          <a:solidFill>
            <a:srgbClr val="000000">
              <a:alpha val="12157"/>
            </a:srgbClr>
          </a:solidFill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SCF9755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  <a:solidFill>
            <a:srgbClr val="000000">
              <a:alpha val="27059"/>
            </a:srgbClr>
          </a:solidFill>
        </p:spPr>
      </p:pic>
      <p:sp>
        <p:nvSpPr>
          <p:cNvPr id="7" name="圓角矩形 6"/>
          <p:cNvSpPr/>
          <p:nvPr userDrawn="1"/>
        </p:nvSpPr>
        <p:spPr>
          <a:xfrm rot="2811589">
            <a:off x="4226347" y="995938"/>
            <a:ext cx="4046938" cy="3966872"/>
          </a:xfrm>
          <a:prstGeom prst="roundRect">
            <a:avLst>
              <a:gd name="adj" fmla="val 6997"/>
            </a:avLst>
          </a:prstGeom>
          <a:solidFill>
            <a:srgbClr val="00316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0" y="198780"/>
            <a:ext cx="6586334" cy="79513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9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068CB81-B724-4511-8E0B-04166B3788BA}" type="datetimeFigureOut">
              <a:rPr lang="en-US" smtClean="0"/>
              <a:pPr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1951" y="4767264"/>
            <a:ext cx="4433638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3" y="4767264"/>
            <a:ext cx="1148195" cy="273844"/>
          </a:xfrm>
          <a:prstGeom prst="rect">
            <a:avLst/>
          </a:prstGeom>
        </p:spPr>
        <p:txBody>
          <a:bodyPr/>
          <a:lstStyle/>
          <a:p>
            <a:fld id="{4FCBA6A4-4AC1-4AE5-BF17-AC49EE4BA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BC04-2D96-42C8-B769-3B32567C5285}" type="datetimeFigureOut">
              <a:rPr lang="zh-TW" altLang="en-US" smtClean="0"/>
              <a:pPr/>
              <a:t>2022/9/14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553A-3344-4464-B3D8-5DBFB615D9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tif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tif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1439144" y="1707654"/>
            <a:ext cx="7704856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4800" b="1" dirty="0">
                <a:solidFill>
                  <a:srgbClr val="0832A8"/>
                </a:solidFill>
                <a:latin typeface="標楷體" pitchFamily="65" charset="-120"/>
                <a:ea typeface="標楷體" pitchFamily="65" charset="-120"/>
                <a:cs typeface="Century Gothic"/>
                <a:sym typeface="Bebas Neue" charset="0"/>
              </a:rPr>
              <a:t>康全</a:t>
            </a:r>
            <a:r>
              <a:rPr lang="zh-CN" altLang="en-US" sz="4800" b="1" dirty="0" smtClean="0">
                <a:solidFill>
                  <a:srgbClr val="0832A8"/>
                </a:solidFill>
                <a:latin typeface="標楷體" pitchFamily="65" charset="-120"/>
                <a:ea typeface="標楷體" pitchFamily="65" charset="-120"/>
                <a:cs typeface="Century Gothic"/>
                <a:sym typeface="Bebas Neue" charset="0"/>
              </a:rPr>
              <a:t>電訊</a:t>
            </a:r>
            <a:r>
              <a:rPr lang="zh-TW" altLang="en-US" sz="4800" b="1" dirty="0" smtClean="0">
                <a:solidFill>
                  <a:srgbClr val="0832A8"/>
                </a:solidFill>
                <a:latin typeface="標楷體" pitchFamily="65" charset="-120"/>
                <a:ea typeface="標楷體" pitchFamily="65" charset="-120"/>
                <a:cs typeface="Century Gothic"/>
                <a:sym typeface="Bebas Neue" charset="0"/>
              </a:rPr>
              <a:t>法人說明會</a:t>
            </a:r>
            <a:endParaRPr lang="en-US" sz="4800" b="1" dirty="0">
              <a:solidFill>
                <a:srgbClr val="0832A8"/>
              </a:solidFill>
              <a:latin typeface="標楷體" pitchFamily="65" charset="-120"/>
              <a:ea typeface="標楷體" pitchFamily="65" charset="-120"/>
              <a:cs typeface="Century Gothic"/>
              <a:sym typeface="Bebas Neue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979712" y="2787774"/>
            <a:ext cx="5967532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dirty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COMTREND </a:t>
            </a:r>
            <a:r>
              <a:rPr lang="en-US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CORPORATION</a:t>
            </a:r>
            <a:br>
              <a:rPr lang="en-US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</a:br>
            <a:r>
              <a:rPr lang="en-US" altLang="zh-TW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2022Q2</a:t>
            </a:r>
            <a:r>
              <a:rPr lang="zh-TW" altLang="en-US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 </a:t>
            </a:r>
            <a:r>
              <a:rPr lang="en-US" altLang="zh-TW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Earnings</a:t>
            </a:r>
            <a:r>
              <a:rPr lang="zh-TW" altLang="en-US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 </a:t>
            </a:r>
            <a:r>
              <a:rPr lang="en-US" altLang="zh-TW" sz="2800" b="1" dirty="0" smtClean="0">
                <a:solidFill>
                  <a:srgbClr val="0832A8"/>
                </a:solidFill>
                <a:ea typeface="ＭＳ Ｐゴシック" charset="0"/>
                <a:cs typeface="Century Gothic"/>
                <a:sym typeface="Lato Light" charset="0"/>
              </a:rPr>
              <a:t>Conference</a:t>
            </a:r>
            <a:endParaRPr lang="en-US" sz="2800" b="1" dirty="0">
              <a:solidFill>
                <a:srgbClr val="0832A8"/>
              </a:solidFill>
              <a:ea typeface="ＭＳ Ｐゴシック" charset="0"/>
              <a:cs typeface="Century Gothic"/>
              <a:sym typeface="Lato Light" charset="0"/>
            </a:endParaRPr>
          </a:p>
        </p:txBody>
      </p:sp>
      <p:sp>
        <p:nvSpPr>
          <p:cNvPr id="10" name="Rectangle 46"/>
          <p:cNvSpPr>
            <a:spLocks/>
          </p:cNvSpPr>
          <p:nvPr/>
        </p:nvSpPr>
        <p:spPr bwMode="auto">
          <a:xfrm>
            <a:off x="6660232" y="4587974"/>
            <a:ext cx="2304256" cy="3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 smtClean="0">
                <a:solidFill>
                  <a:srgbClr val="00418E"/>
                </a:solidFill>
                <a:latin typeface="+mj-lt"/>
                <a:ea typeface="ＭＳ Ｐゴシック" charset="0"/>
                <a:cs typeface="Century Gothic"/>
                <a:sym typeface="Lato Light" charset="0"/>
              </a:rPr>
              <a:t>16</a:t>
            </a:r>
            <a:r>
              <a:rPr lang="en-US" sz="2000" baseline="30000" dirty="0" smtClean="0">
                <a:solidFill>
                  <a:srgbClr val="00418E"/>
                </a:solidFill>
                <a:latin typeface="+mj-lt"/>
                <a:ea typeface="ＭＳ Ｐゴシック" charset="0"/>
                <a:cs typeface="Century Gothic"/>
                <a:sym typeface="Lato Light" charset="0"/>
              </a:rPr>
              <a:t>th</a:t>
            </a:r>
            <a:r>
              <a:rPr lang="en-US" sz="2000" dirty="0" smtClean="0">
                <a:solidFill>
                  <a:srgbClr val="00418E"/>
                </a:solidFill>
                <a:latin typeface="+mj-lt"/>
                <a:ea typeface="ＭＳ Ｐゴシック" charset="0"/>
                <a:cs typeface="Century Gothic"/>
                <a:sym typeface="Lato Light" charset="0"/>
              </a:rPr>
              <a:t> September 2022</a:t>
            </a:r>
            <a:endParaRPr lang="en-US" sz="2000" dirty="0">
              <a:solidFill>
                <a:srgbClr val="00418E"/>
              </a:solidFill>
              <a:latin typeface="+mj-lt"/>
              <a:ea typeface="ＭＳ Ｐゴシック" charset="0"/>
              <a:cs typeface="Century Gothic"/>
              <a:sym typeface="Lato Light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12360" y="483518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solidFill>
                  <a:srgbClr val="0432FF"/>
                </a:solidFill>
              </a:rPr>
              <a:t>8089</a:t>
            </a:r>
            <a:endParaRPr lang="zh-TW" altLang="en-US" sz="2500" b="1" dirty="0">
              <a:solidFill>
                <a:srgbClr val="0432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A3553A-3344-4464-B3D8-5DBFB615D97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Myriad Pro" pitchFamily="34" charset="0"/>
              </a:rPr>
              <a:t>2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4" name="內容版面配置區 27"/>
          <p:cNvSpPr txBox="1">
            <a:spLocks/>
          </p:cNvSpPr>
          <p:nvPr/>
        </p:nvSpPr>
        <p:spPr>
          <a:xfrm>
            <a:off x="1259632" y="267494"/>
            <a:ext cx="7272858" cy="486170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rgbClr val="615F5F"/>
                </a:solidFill>
              </a:defRPr>
            </a:lvl1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資產負債表 </a:t>
            </a:r>
            <a:r>
              <a:rPr lang="en-US" altLang="zh-TW" b="1" dirty="0" smtClean="0">
                <a:solidFill>
                  <a:schemeClr val="tx1"/>
                </a:solidFill>
              </a:rPr>
              <a:t>Balance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Sheets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7503" y="843566"/>
          <a:ext cx="8856984" cy="4032435"/>
        </p:xfrm>
        <a:graphic>
          <a:graphicData uri="http://schemas.openxmlformats.org/drawingml/2006/table">
            <a:tbl>
              <a:tblPr/>
              <a:tblGrid>
                <a:gridCol w="3739896"/>
                <a:gridCol w="1162401"/>
                <a:gridCol w="543295"/>
                <a:gridCol w="1162401"/>
                <a:gridCol w="543295"/>
                <a:gridCol w="1162401"/>
                <a:gridCol w="543295"/>
              </a:tblGrid>
              <a:tr h="2688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2022/6/30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2021/12/31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2021/6/30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Cash &amp; cash equivalents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670,579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482,213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951,536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Accounts and other receivable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310,733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364,988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399,928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Inventory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594,313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679,664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450,949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Property and  equipment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298,302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45,411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45,452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Right-of-use asset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18,523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21,712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1%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76,213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Other assets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124,000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190,431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Calibri"/>
                        </a:rPr>
                        <a:t>11%</a:t>
                      </a:r>
                      <a:endParaRPr lang="en-US" altLang="zh-TW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116,840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Total Assets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2,016,450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1,784,419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2,040,918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Short-term borrowings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37,260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Account payable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345,821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380,182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389,101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Long-term borrowings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200,000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  Other Liabilities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226,771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140,980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269,920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Total Liabilities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809,852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521,162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659,021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88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Total Equity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1,206,598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1,263,257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1,381,897 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5218" marR="5218" marT="5218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334244" y="367817"/>
            <a:ext cx="1645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In Thousands of NTD</a:t>
            </a:r>
            <a:endParaRPr lang="zh-TW" altLang="en-US" sz="11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3820" y="987574"/>
            <a:ext cx="3997325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 smtClean="0">
                <a:latin typeface="Century Gothic" pitchFamily="34" charset="0"/>
                <a:cs typeface="Arial" pitchFamily="34" charset="0"/>
              </a:rPr>
              <a:t>2022H1</a:t>
            </a:r>
            <a:endParaRPr kumimoji="0" lang="zh-TW" altLang="en-US" sz="24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6" name="標題 17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560840" cy="641076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altLang="zh-TW" sz="2400" b="1" dirty="0" smtClean="0">
                <a:latin typeface="+mn-lt"/>
                <a:ea typeface="+mn-ea"/>
                <a:cs typeface="+mn-cs"/>
              </a:rPr>
              <a:t>2022H1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銷售分析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產品別 </a:t>
            </a:r>
            <a:r>
              <a:rPr lang="en-US" altLang="zh-TW" sz="2400" b="1" dirty="0" smtClean="0">
                <a:latin typeface="+mn-lt"/>
                <a:ea typeface="+mn-ea"/>
                <a:cs typeface="+mn-cs"/>
              </a:rPr>
              <a:t>Revenue by Product</a:t>
            </a:r>
            <a:endParaRPr lang="zh-TW" altLang="en-US" sz="2400" b="1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圖表 10"/>
          <p:cNvGraphicFramePr/>
          <p:nvPr/>
        </p:nvGraphicFramePr>
        <p:xfrm>
          <a:off x="539552" y="1707654"/>
          <a:ext cx="41052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菱形 9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Myriad Pro" pitchFamily="34" charset="0"/>
              </a:rPr>
              <a:t>2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4008" y="987574"/>
            <a:ext cx="4091872" cy="5035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latin typeface="Century Gothic" pitchFamily="34" charset="0"/>
                <a:cs typeface="Arial" pitchFamily="34" charset="0"/>
              </a:rPr>
              <a:t>2021H1</a:t>
            </a:r>
            <a:endParaRPr kumimoji="0" lang="zh-TW" altLang="en-US" sz="2400" b="1" dirty="0"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14" name="圖表 13"/>
          <p:cNvGraphicFramePr/>
          <p:nvPr/>
        </p:nvGraphicFramePr>
        <p:xfrm>
          <a:off x="4644008" y="1707654"/>
          <a:ext cx="41052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3820" y="987574"/>
            <a:ext cx="3997325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 smtClean="0">
                <a:latin typeface="Century Gothic" pitchFamily="34" charset="0"/>
                <a:cs typeface="Arial" pitchFamily="34" charset="0"/>
              </a:rPr>
              <a:t>2022H1</a:t>
            </a:r>
            <a:endParaRPr kumimoji="0" lang="zh-TW" altLang="en-US" sz="24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6" name="標題 17"/>
          <p:cNvSpPr>
            <a:spLocks noGrp="1"/>
          </p:cNvSpPr>
          <p:nvPr>
            <p:ph type="title"/>
          </p:nvPr>
        </p:nvSpPr>
        <p:spPr>
          <a:xfrm>
            <a:off x="1115616" y="195486"/>
            <a:ext cx="7560840" cy="641076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altLang="zh-TW" sz="2400" b="1" dirty="0" smtClean="0">
                <a:latin typeface="+mn-lt"/>
                <a:ea typeface="+mn-ea"/>
                <a:cs typeface="+mn-cs"/>
              </a:rPr>
              <a:t>2022H1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銷售分析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-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n-cs"/>
              </a:rPr>
              <a:t>區域別 </a:t>
            </a:r>
            <a:r>
              <a:rPr lang="en-US" altLang="zh-TW" sz="2400" b="1" dirty="0" smtClean="0">
                <a:latin typeface="+mn-lt"/>
                <a:ea typeface="+mn-ea"/>
                <a:cs typeface="+mn-cs"/>
              </a:rPr>
              <a:t>Revenue by Region</a:t>
            </a:r>
            <a:endParaRPr lang="zh-TW" altLang="en-US" sz="2400" b="1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圖表 10"/>
          <p:cNvGraphicFramePr/>
          <p:nvPr/>
        </p:nvGraphicFramePr>
        <p:xfrm>
          <a:off x="539552" y="1707654"/>
          <a:ext cx="41052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菱形 9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Myriad Pro" pitchFamily="34" charset="0"/>
              </a:rPr>
              <a:t>2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4008" y="987574"/>
            <a:ext cx="4091872" cy="5035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latin typeface="Century Gothic" pitchFamily="34" charset="0"/>
                <a:cs typeface="Arial" pitchFamily="34" charset="0"/>
              </a:rPr>
              <a:t>2021H1</a:t>
            </a:r>
            <a:endParaRPr kumimoji="0" lang="zh-TW" altLang="en-US" sz="2400" b="1" dirty="0"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14" name="圖表 13"/>
          <p:cNvGraphicFramePr/>
          <p:nvPr/>
        </p:nvGraphicFramePr>
        <p:xfrm>
          <a:off x="4644008" y="1707654"/>
          <a:ext cx="410527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1907704" y="483519"/>
            <a:ext cx="5472608" cy="2592287"/>
          </a:xfrm>
          <a:prstGeom prst="roundRect">
            <a:avLst>
              <a:gd name="adj" fmla="val 13090"/>
            </a:avLst>
          </a:prstGeom>
          <a:solidFill>
            <a:srgbClr val="00316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977127" y="709124"/>
            <a:ext cx="118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latin typeface="+mj-lt"/>
                <a:ea typeface="標楷體" pitchFamily="65" charset="-120"/>
              </a:rPr>
              <a:t>Q &amp; A</a:t>
            </a:r>
            <a:endParaRPr lang="zh-TW" altLang="en-US" sz="3200" b="1" dirty="0">
              <a:solidFill>
                <a:schemeClr val="bg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xmlns="" id="{1CA3E68B-EAD1-E941-9CBC-411AA8F1AAFD}"/>
              </a:ext>
            </a:extLst>
          </p:cNvPr>
          <p:cNvSpPr/>
          <p:nvPr/>
        </p:nvSpPr>
        <p:spPr>
          <a:xfrm>
            <a:off x="3015216" y="718706"/>
            <a:ext cx="504056" cy="504056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Myriad Pro" panose="020B0503030403020204" pitchFamily="34" charset="0"/>
              </a:rPr>
              <a:t>3</a:t>
            </a:r>
            <a:endParaRPr lang="zh-TW" altLang="en-US" sz="20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6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 txBox="1">
            <a:spLocks/>
          </p:cNvSpPr>
          <p:nvPr/>
        </p:nvSpPr>
        <p:spPr>
          <a:xfrm>
            <a:off x="3347864" y="2283718"/>
            <a:ext cx="576064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TW" sz="4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charset="-120"/>
                <a:cs typeface="+mj-cs"/>
              </a:rPr>
              <a:t>THANK YOU FOR </a:t>
            </a: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TW" sz="4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新細明體" charset="-120"/>
                <a:cs typeface="+mj-cs"/>
              </a:rPr>
              <a:t>YOUR TIME</a:t>
            </a:r>
            <a:endParaRPr kumimoji="0" lang="zh-TW" altLang="en-US" sz="4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A3553A-3344-4464-B3D8-5DBFB615D97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95536" y="195486"/>
            <a:ext cx="763284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832A8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Century Gothic"/>
                <a:sym typeface="Bebas Neue" charset="0"/>
              </a:rPr>
              <a:t>投資安全聲明 </a:t>
            </a:r>
            <a:r>
              <a:rPr kumimoji="0" lang="en-US" altLang="zh-TW" sz="3200" b="1" i="0" u="none" strike="noStrike" kern="1200" cap="none" spc="0" normalizeH="0" baseline="0" noProof="0" smtClean="0">
                <a:ln>
                  <a:noFill/>
                </a:ln>
                <a:solidFill>
                  <a:srgbClr val="0832A8"/>
                </a:solidFill>
                <a:effectLst/>
                <a:uLnTx/>
                <a:uFillTx/>
                <a:latin typeface="+mn-lt"/>
                <a:ea typeface="ＭＳ Ｐゴシック" charset="0"/>
                <a:cs typeface="Century Gothic"/>
                <a:sym typeface="Lato Light" charset="0"/>
              </a:rPr>
              <a:t>Safe Harbor Notice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832A8"/>
              </a:solidFill>
              <a:effectLst/>
              <a:uLnTx/>
              <a:uFillTx/>
              <a:latin typeface="+mn-lt"/>
              <a:ea typeface="ＭＳ Ｐゴシック" charset="0"/>
              <a:cs typeface="Century Gothic"/>
              <a:sym typeface="Lato Light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789552"/>
            <a:ext cx="7632848" cy="2214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簡報及相關內容，包含歷史資訊及前瞻性說明。前瞻性說明受到風險及不確定性因素影響，可能造成公司實際業績及成果與前瞻性說明有顯著差異。這些風險及不確定性因素包括國際經濟狀況、市場需求變化、商業環境、上下游供應鏈、競爭行為、資金運作能力、消費者變化、商業消費習慣、匯率波動、及其他各種本公司不能完全控制或根本不能控制的風險因素。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9592" y="3003798"/>
            <a:ext cx="7488832" cy="1836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altLang="zh-TW" sz="2000" dirty="0" smtClean="0">
                <a:solidFill>
                  <a:schemeClr val="tx1"/>
                </a:solidFill>
                <a:cs typeface="Arial" pitchFamily="34" charset="0"/>
              </a:rPr>
              <a:t>The statements contain historical information and forward-looking statements. Such forward-looking statements involve unknown risks and uncertainties, which may cause actual results to differ materially from those contained in any forward-looking statements.</a:t>
            </a:r>
            <a:endParaRPr lang="en-US" altLang="zh-TW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0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5103948" y="681074"/>
            <a:ext cx="504056" cy="504056"/>
          </a:xfrm>
          <a:prstGeom prst="diamond">
            <a:avLst/>
          </a:prstGeom>
          <a:solidFill>
            <a:srgbClr val="00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Myriad Pro" panose="020B0503030403020204" pitchFamily="34" charset="0"/>
              </a:rPr>
              <a:t>1</a:t>
            </a:r>
            <a:endParaRPr lang="zh-TW" altLang="en-US" sz="2000" b="1" dirty="0">
              <a:latin typeface="Myriad Pro" panose="020B0503030403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24128" y="555526"/>
            <a:ext cx="3375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CN" altLang="en-US" sz="2400" b="1" dirty="0" smtClean="0">
                <a:latin typeface="標楷體" pitchFamily="65" charset="-120"/>
                <a:ea typeface="標楷體" pitchFamily="65" charset="-120"/>
              </a:rPr>
              <a:t>簡介 </a:t>
            </a:r>
            <a:endParaRPr lang="en-US" altLang="zh-CN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cs typeface="Arial" pitchFamily="34" charset="0"/>
              </a:rPr>
              <a:t>COMPANY</a:t>
            </a:r>
            <a:r>
              <a:rPr lang="zh-TW" altLang="en-US" sz="2400" dirty="0" smtClean="0">
                <a:cs typeface="Arial" pitchFamily="34" charset="0"/>
              </a:rPr>
              <a:t> </a:t>
            </a:r>
            <a:r>
              <a:rPr lang="en-US" altLang="zh-TW" sz="2400" dirty="0" smtClean="0">
                <a:cs typeface="Arial" pitchFamily="34" charset="0"/>
              </a:rPr>
              <a:t>INFORMATION</a:t>
            </a:r>
            <a:endParaRPr lang="zh-TW" altLang="en-US" sz="2400" dirty="0">
              <a:cs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5148064" y="1635646"/>
            <a:ext cx="504056" cy="504056"/>
          </a:xfrm>
          <a:prstGeom prst="diamond">
            <a:avLst/>
          </a:prstGeom>
          <a:solidFill>
            <a:srgbClr val="00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Myriad Pro" panose="020B0503030403020204" pitchFamily="34" charset="0"/>
              </a:rPr>
              <a:t>2</a:t>
            </a:r>
            <a:endParaRPr lang="zh-TW" altLang="en-US" sz="2000" b="1" dirty="0">
              <a:latin typeface="Myriad Pro" panose="020B0503030403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24128" y="1563638"/>
            <a:ext cx="342273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-3429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TW" sz="2400" dirty="0" smtClean="0">
                <a:cs typeface="Arial" pitchFamily="34" charset="0"/>
              </a:rPr>
              <a:t>2022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年上半年財務概況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342900" lvl="0" indent="-3429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TW" sz="2400" dirty="0" smtClean="0">
                <a:cs typeface="Arial" pitchFamily="34" charset="0"/>
              </a:rPr>
              <a:t>FINANCIAL</a:t>
            </a:r>
            <a:r>
              <a:rPr lang="zh-TW" altLang="en-US" sz="2400" dirty="0" smtClean="0">
                <a:cs typeface="Arial" pitchFamily="34" charset="0"/>
              </a:rPr>
              <a:t> </a:t>
            </a:r>
            <a:r>
              <a:rPr lang="en-US" altLang="zh-TW" sz="2400" dirty="0" smtClean="0">
                <a:cs typeface="Arial" pitchFamily="34" charset="0"/>
              </a:rPr>
              <a:t>RESULT</a:t>
            </a:r>
            <a:endParaRPr lang="en-US" altLang="zh-TW" sz="2400" dirty="0" smtClean="0">
              <a:cs typeface="Arial" pitchFamily="34" charset="0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xmlns="" id="{7C357069-87CA-C741-B8D5-BB79ABA70C2B}"/>
              </a:ext>
            </a:extLst>
          </p:cNvPr>
          <p:cNvSpPr/>
          <p:nvPr/>
        </p:nvSpPr>
        <p:spPr>
          <a:xfrm>
            <a:off x="5148064" y="2643758"/>
            <a:ext cx="504056" cy="504056"/>
          </a:xfrm>
          <a:prstGeom prst="diamond">
            <a:avLst/>
          </a:prstGeom>
          <a:solidFill>
            <a:srgbClr val="0041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Myriad Pro" panose="020B0503030403020204" pitchFamily="34" charset="0"/>
              </a:rPr>
              <a:t>3</a:t>
            </a:r>
            <a:endParaRPr lang="zh-TW" altLang="en-US" sz="2000" b="1" dirty="0">
              <a:latin typeface="Myriad Pro" panose="020B0503030403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476F642E-AE7F-C542-83FC-B17AE2D97E76}"/>
              </a:ext>
            </a:extLst>
          </p:cNvPr>
          <p:cNvSpPr txBox="1"/>
          <p:nvPr/>
        </p:nvSpPr>
        <p:spPr>
          <a:xfrm>
            <a:off x="5940152" y="2715766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cs typeface="Arial" pitchFamily="34" charset="0"/>
              </a:rPr>
              <a:t>Q&amp;A</a:t>
            </a:r>
            <a:endParaRPr lang="zh-TW" altLang="en-US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1907704" y="483519"/>
            <a:ext cx="5472608" cy="2088231"/>
          </a:xfrm>
          <a:prstGeom prst="roundRect">
            <a:avLst>
              <a:gd name="adj" fmla="val 13090"/>
            </a:avLst>
          </a:prstGeom>
          <a:solidFill>
            <a:srgbClr val="00316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cs typeface="Arial" pitchFamily="34" charset="0"/>
              </a:rPr>
              <a:t>                                   </a:t>
            </a:r>
            <a:r>
              <a:rPr lang="en-US" altLang="zh-TW" sz="2400" dirty="0" smtClean="0">
                <a:cs typeface="Arial" pitchFamily="34" charset="0"/>
              </a:rPr>
              <a:t>COMPANY</a:t>
            </a:r>
            <a:r>
              <a:rPr lang="zh-TW" altLang="en-US" sz="2400" dirty="0" smtClean="0">
                <a:cs typeface="Arial" pitchFamily="34" charset="0"/>
              </a:rPr>
              <a:t> </a:t>
            </a:r>
            <a:r>
              <a:rPr lang="en-US" altLang="zh-TW" sz="2400" dirty="0" smtClean="0">
                <a:cs typeface="Arial" pitchFamily="34" charset="0"/>
              </a:rPr>
              <a:t>INFORMATION</a:t>
            </a:r>
            <a:endParaRPr lang="zh-TW" altLang="en-US" sz="2400" dirty="0"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61521" y="70912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公司簡介</a:t>
            </a: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xmlns="" id="{1CA3E68B-EAD1-E941-9CBC-411AA8F1AAFD}"/>
              </a:ext>
            </a:extLst>
          </p:cNvPr>
          <p:cNvSpPr/>
          <p:nvPr/>
        </p:nvSpPr>
        <p:spPr>
          <a:xfrm>
            <a:off x="3015216" y="718706"/>
            <a:ext cx="504056" cy="504056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Myriad Pro" panose="020B0503030403020204" pitchFamily="34" charset="0"/>
              </a:rPr>
              <a:t>1</a:t>
            </a:r>
            <a:endParaRPr lang="zh-TW" altLang="en-US" sz="2000" b="1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Myriad Pro" pitchFamily="34" charset="0"/>
              </a:rPr>
              <a:t>1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11" name="內容版面配置區 27"/>
          <p:cNvSpPr txBox="1">
            <a:spLocks/>
          </p:cNvSpPr>
          <p:nvPr/>
        </p:nvSpPr>
        <p:spPr>
          <a:xfrm>
            <a:off x="1258491" y="285380"/>
            <a:ext cx="7272858" cy="486170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rgbClr val="615F5F"/>
                </a:solidFill>
              </a:defRPr>
            </a:lvl1pPr>
          </a:lstStyle>
          <a:p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</a:rPr>
              <a:t>COMPANY</a:t>
            </a:r>
            <a:r>
              <a:rPr lang="zh-TW" altLang="en-US" b="1" dirty="0" smtClean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</a:rPr>
              <a:t>INFORMATION</a:t>
            </a:r>
            <a:endParaRPr lang="zh-TW" altLang="en-US" b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A3553A-3344-4464-B3D8-5DBFB615D97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59F0FAB-3AD5-5549-9C57-37C6570799B8}"/>
              </a:ext>
            </a:extLst>
          </p:cNvPr>
          <p:cNvSpPr txBox="1"/>
          <p:nvPr/>
        </p:nvSpPr>
        <p:spPr>
          <a:xfrm>
            <a:off x="107504" y="1275606"/>
            <a:ext cx="7344816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成立時間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1990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年</a:t>
            </a:r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4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月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董事長</a:t>
            </a:r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任冠生</a:t>
            </a:r>
            <a:endParaRPr kumimoji="1" lang="en-US" altLang="zh-TW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總經理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邱裕昌</a:t>
            </a:r>
            <a:endParaRPr kumimoji="1" lang="en-US" altLang="zh-TW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實收資本額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</a:t>
            </a:r>
            <a:r>
              <a:rPr kumimoji="1" lang="en-US" altLang="zh-TW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NT$582M</a:t>
            </a:r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 </a:t>
            </a:r>
            <a:endParaRPr kumimoji="1" lang="en-US" altLang="zh-TW" sz="16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員工人數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</a:t>
            </a:r>
            <a:r>
              <a:rPr kumimoji="1" lang="en-US" altLang="zh-TW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 197</a:t>
            </a:r>
            <a:r>
              <a:rPr kumimoji="1" lang="zh-CN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人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主要產品</a:t>
            </a:r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中繼接取</a:t>
            </a:r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設備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en-US" altLang="zh-CN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寬頻用戶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端</a:t>
            </a:r>
            <a:r>
              <a:rPr kumimoji="1" lang="zh-CN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設備</a:t>
            </a:r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en-US" altLang="zh-TW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		</a:t>
            </a:r>
            <a:r>
              <a:rPr kumimoji="1" lang="zh-CN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家庭</a:t>
            </a:r>
            <a:r>
              <a:rPr kumimoji="1" lang="zh-TW" altLang="en-US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網路</a:t>
            </a:r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設備</a:t>
            </a:r>
            <a:endParaRPr kumimoji="1" lang="en-US" altLang="zh-TW" sz="2000" b="1" dirty="0" smtClean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  <a:p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營運總部               </a:t>
            </a:r>
            <a:r>
              <a:rPr kumimoji="1" lang="en-US" altLang="zh-TW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New Taipei City, Taiwan</a:t>
            </a:r>
          </a:p>
          <a:p>
            <a:r>
              <a:rPr kumimoji="1" lang="zh-TW" altLang="en-US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子公司                   </a:t>
            </a:r>
            <a:r>
              <a:rPr kumimoji="1" lang="en-US" altLang="zh-TW" sz="20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chemeClr val="bg1">
                      <a:alpha val="40000"/>
                    </a:schemeClr>
                  </a:outerShdw>
                </a:effectLst>
                <a:ea typeface="標楷體" pitchFamily="65" charset="-120"/>
              </a:rPr>
              <a:t>USA, Spain, Czech</a:t>
            </a:r>
          </a:p>
          <a:p>
            <a:endParaRPr kumimoji="1" lang="en-US" altLang="zh-CN" sz="2000" b="1" dirty="0">
              <a:ln w="12700">
                <a:noFill/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chemeClr val="bg1">
                    <a:alpha val="40000"/>
                  </a:schemeClr>
                </a:outerShdw>
              </a:effectLst>
              <a:ea typeface="標楷體" pitchFamily="65" charset="-12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017BE50C-3BF4-2040-9541-F6688A4C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353315"/>
            <a:ext cx="425306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40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us.comtrend.com/wp-content/uploads/2018/04/VR-3063-Main-Image-685x1024.jpg">
            <a:extLst>
              <a:ext uri="{FF2B5EF4-FFF2-40B4-BE49-F238E27FC236}">
                <a16:creationId xmlns:a16="http://schemas.microsoft.com/office/drawing/2014/main" xmlns="" id="{B464D0BD-A92C-4D42-9742-B894381A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842" y="1815531"/>
            <a:ext cx="722461" cy="1080000"/>
          </a:xfrm>
          <a:prstGeom prst="rect">
            <a:avLst/>
          </a:prstGeom>
          <a:noFill/>
        </p:spPr>
      </p:pic>
      <p:sp>
        <p:nvSpPr>
          <p:cNvPr id="7" name="菱形 6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Myriad Pro" pitchFamily="34" charset="0"/>
              </a:rPr>
              <a:t>1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11" name="內容版面配置區 27"/>
          <p:cNvSpPr txBox="1">
            <a:spLocks/>
          </p:cNvSpPr>
          <p:nvPr/>
        </p:nvSpPr>
        <p:spPr>
          <a:xfrm>
            <a:off x="1258491" y="285380"/>
            <a:ext cx="7272858" cy="486170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rgbClr val="615F5F"/>
                </a:solidFill>
              </a:defRPr>
            </a:lvl1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</a:rPr>
              <a:t>PRODUCT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ea typeface="標楷體" pitchFamily="65" charset="-120"/>
              </a:rPr>
              <a:t>PORTFOLIO</a:t>
            </a:r>
            <a:endParaRPr lang="zh-TW" altLang="en-US" b="1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A3553A-3344-4464-B3D8-5DBFB615D97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13AE4586-9672-7746-A448-5D30D8E20283}"/>
              </a:ext>
            </a:extLst>
          </p:cNvPr>
          <p:cNvSpPr txBox="1"/>
          <p:nvPr/>
        </p:nvSpPr>
        <p:spPr>
          <a:xfrm>
            <a:off x="323529" y="1188257"/>
            <a:ext cx="198000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中繼接取設備</a:t>
            </a:r>
          </a:p>
        </p:txBody>
      </p:sp>
      <p:pic>
        <p:nvPicPr>
          <p:cNvPr id="10" name="圖片 9" descr="IP68-45.png">
            <a:extLst>
              <a:ext uri="{FF2B5EF4-FFF2-40B4-BE49-F238E27FC236}">
                <a16:creationId xmlns:a16="http://schemas.microsoft.com/office/drawing/2014/main" xmlns="" id="{A6A86BC9-331E-DB4E-8272-422746568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4872" y="954425"/>
            <a:ext cx="916179" cy="58729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65B6BCE6-680D-7C46-96CF-8AF7489BA047}"/>
              </a:ext>
            </a:extLst>
          </p:cNvPr>
          <p:cNvSpPr txBox="1"/>
          <p:nvPr/>
        </p:nvSpPr>
        <p:spPr>
          <a:xfrm>
            <a:off x="2835542" y="1570204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Dense DPU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157576A4-46EC-1B43-93B2-78EFBDBCA08A}"/>
              </a:ext>
            </a:extLst>
          </p:cNvPr>
          <p:cNvSpPr txBox="1"/>
          <p:nvPr/>
        </p:nvSpPr>
        <p:spPr>
          <a:xfrm>
            <a:off x="5864244" y="1565351"/>
            <a:ext cx="751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EOC DPU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B92DAFDC-D509-BC44-83C9-4DF0892A3F27}"/>
              </a:ext>
            </a:extLst>
          </p:cNvPr>
          <p:cNvSpPr txBox="1"/>
          <p:nvPr/>
        </p:nvSpPr>
        <p:spPr>
          <a:xfrm>
            <a:off x="7306892" y="1565351"/>
            <a:ext cx="978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Robust MDU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E005BCD9-A642-434F-B654-43D952C1B160}"/>
              </a:ext>
            </a:extLst>
          </p:cNvPr>
          <p:cNvSpPr txBox="1"/>
          <p:nvPr/>
        </p:nvSpPr>
        <p:spPr>
          <a:xfrm>
            <a:off x="323529" y="2256181"/>
            <a:ext cx="198000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1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寬頻用戶端設備 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6AC46C46-078D-214E-9D9E-039A6CC33A8B}"/>
              </a:ext>
            </a:extLst>
          </p:cNvPr>
          <p:cNvSpPr txBox="1"/>
          <p:nvPr/>
        </p:nvSpPr>
        <p:spPr>
          <a:xfrm>
            <a:off x="348869" y="3397182"/>
            <a:ext cx="1980000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1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家庭網路設備</a:t>
            </a:r>
            <a:endParaRPr lang="en-US" altLang="zh-TW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xmlns="" id="{8A88A83E-6C0B-E44B-B4EE-3E60A59E592C}"/>
              </a:ext>
            </a:extLst>
          </p:cNvPr>
          <p:cNvSpPr txBox="1"/>
          <p:nvPr/>
        </p:nvSpPr>
        <p:spPr>
          <a:xfrm>
            <a:off x="328023" y="4307083"/>
            <a:ext cx="1980000" cy="33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kumimoji="1" sz="1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雲端管理系統</a:t>
            </a:r>
          </a:p>
        </p:txBody>
      </p:sp>
      <p:pic>
        <p:nvPicPr>
          <p:cNvPr id="21" name="Picture 6" descr="C:\Users\yen.wen\Desktop\NOTE\康全Slides\2.png">
            <a:extLst>
              <a:ext uri="{FF2B5EF4-FFF2-40B4-BE49-F238E27FC236}">
                <a16:creationId xmlns:a16="http://schemas.microsoft.com/office/drawing/2014/main" xmlns="" id="{FE12E7D9-EC33-B644-BC44-BF8D0728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0080" y="1908960"/>
            <a:ext cx="909512" cy="7858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EF97D678-5B19-D741-9C9F-06E25D8458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88075" y="2062192"/>
            <a:ext cx="885822" cy="60852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3F494156-5E06-3F4B-88A3-6EFF3BE29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42725" y="3164140"/>
            <a:ext cx="424550" cy="71401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xmlns="" id="{C03127FC-FB7B-C641-8A82-015136574D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89333" y="3267381"/>
            <a:ext cx="749300" cy="482600"/>
          </a:xfrm>
          <a:prstGeom prst="rect">
            <a:avLst/>
          </a:prstGeom>
        </p:spPr>
      </p:pic>
      <p:pic>
        <p:nvPicPr>
          <p:cNvPr id="28" name="Picture 2" descr="ãcomtrend ct-acsãçåçæå°çµæ">
            <a:extLst>
              <a:ext uri="{FF2B5EF4-FFF2-40B4-BE49-F238E27FC236}">
                <a16:creationId xmlns:a16="http://schemas.microsoft.com/office/drawing/2014/main" xmlns="" id="{B8B39CD1-B190-6B44-9F66-5F3B11A2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0851" y="4154216"/>
            <a:ext cx="381000" cy="660400"/>
          </a:xfrm>
          <a:prstGeom prst="rect">
            <a:avLst/>
          </a:prstGeom>
          <a:noFill/>
        </p:spPr>
      </p:pic>
      <p:sp>
        <p:nvSpPr>
          <p:cNvPr id="29" name="文字方塊 26">
            <a:extLst>
              <a:ext uri="{FF2B5EF4-FFF2-40B4-BE49-F238E27FC236}">
                <a16:creationId xmlns:a16="http://schemas.microsoft.com/office/drawing/2014/main" xmlns="" id="{7A69D8AE-C4CC-9540-AB51-089E6F87348A}"/>
              </a:ext>
            </a:extLst>
          </p:cNvPr>
          <p:cNvSpPr txBox="1"/>
          <p:nvPr/>
        </p:nvSpPr>
        <p:spPr>
          <a:xfrm>
            <a:off x="2307747" y="2703349"/>
            <a:ext cx="1981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b="1" dirty="0">
                <a:latin typeface="Calibri" pitchFamily="34" charset="0"/>
              </a:rPr>
              <a:t>Phoneline:</a:t>
            </a:r>
            <a:r>
              <a:rPr kumimoji="1" lang="en-US" altLang="zh-TW" sz="1200" dirty="0">
                <a:latin typeface="Calibri" pitchFamily="34" charset="0"/>
              </a:rPr>
              <a:t> Bonding Gateway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30" name="文字方塊 26">
            <a:extLst>
              <a:ext uri="{FF2B5EF4-FFF2-40B4-BE49-F238E27FC236}">
                <a16:creationId xmlns:a16="http://schemas.microsoft.com/office/drawing/2014/main" xmlns="" id="{EFEAA2BE-EAB5-E44A-9C93-A5A684B38688}"/>
              </a:ext>
            </a:extLst>
          </p:cNvPr>
          <p:cNvSpPr txBox="1"/>
          <p:nvPr/>
        </p:nvSpPr>
        <p:spPr>
          <a:xfrm>
            <a:off x="4803295" y="2714626"/>
            <a:ext cx="144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b="1" dirty="0">
                <a:latin typeface="Calibri" pitchFamily="34" charset="0"/>
              </a:rPr>
              <a:t>COAX:</a:t>
            </a:r>
            <a:r>
              <a:rPr kumimoji="1" lang="en-US" altLang="zh-TW" sz="1200" dirty="0">
                <a:latin typeface="Calibri" pitchFamily="34" charset="0"/>
              </a:rPr>
              <a:t> EOC Gateway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31" name="文字方塊 26">
            <a:extLst>
              <a:ext uri="{FF2B5EF4-FFF2-40B4-BE49-F238E27FC236}">
                <a16:creationId xmlns:a16="http://schemas.microsoft.com/office/drawing/2014/main" xmlns="" id="{685C7F1A-8AF9-924D-90CD-1D89DD2F7341}"/>
              </a:ext>
            </a:extLst>
          </p:cNvPr>
          <p:cNvSpPr txBox="1"/>
          <p:nvPr/>
        </p:nvSpPr>
        <p:spPr>
          <a:xfrm>
            <a:off x="6766702" y="2709301"/>
            <a:ext cx="172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200" b="1" dirty="0">
                <a:latin typeface="Calibri" pitchFamily="34" charset="0"/>
              </a:rPr>
              <a:t>Fiber:</a:t>
            </a:r>
            <a:r>
              <a:rPr kumimoji="1" lang="en-US" altLang="zh-TW" sz="1200" dirty="0">
                <a:latin typeface="Calibri" pitchFamily="34" charset="0"/>
              </a:rPr>
              <a:t> XGS-PON Gateway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xmlns="" id="{E4302EF5-A9D8-CB45-BC6D-53184C65FBBB}"/>
              </a:ext>
            </a:extLst>
          </p:cNvPr>
          <p:cNvSpPr txBox="1"/>
          <p:nvPr/>
        </p:nvSpPr>
        <p:spPr>
          <a:xfrm>
            <a:off x="2966869" y="3817857"/>
            <a:ext cx="1165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 err="1">
                <a:latin typeface="Calibri" pitchFamily="34" charset="0"/>
              </a:rPr>
              <a:t>G.hn</a:t>
            </a:r>
            <a:r>
              <a:rPr kumimoji="1" lang="en-US" altLang="zh-TW" sz="1200" dirty="0">
                <a:latin typeface="Calibri" pitchFamily="34" charset="0"/>
              </a:rPr>
              <a:t> PLC + </a:t>
            </a:r>
            <a:r>
              <a:rPr kumimoji="1" lang="en-US" altLang="zh-TW" sz="1200" dirty="0" err="1">
                <a:latin typeface="Calibri" pitchFamily="34" charset="0"/>
              </a:rPr>
              <a:t>WiFi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xmlns="" id="{D9B72011-78EE-6B44-8CCC-CCDDF28912F3}"/>
              </a:ext>
            </a:extLst>
          </p:cNvPr>
          <p:cNvSpPr txBox="1"/>
          <p:nvPr/>
        </p:nvSpPr>
        <p:spPr>
          <a:xfrm>
            <a:off x="4803295" y="3812794"/>
            <a:ext cx="1357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 err="1">
                <a:latin typeface="Calibri" pitchFamily="34" charset="0"/>
              </a:rPr>
              <a:t>G.hn</a:t>
            </a:r>
            <a:r>
              <a:rPr kumimoji="1" lang="en-US" altLang="zh-TW" sz="1200" dirty="0">
                <a:latin typeface="Calibri" pitchFamily="34" charset="0"/>
              </a:rPr>
              <a:t> Coax Adapter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xmlns="" id="{1993FB42-1B5D-9240-9C75-4AB27F3D1B06}"/>
              </a:ext>
            </a:extLst>
          </p:cNvPr>
          <p:cNvSpPr txBox="1"/>
          <p:nvPr/>
        </p:nvSpPr>
        <p:spPr>
          <a:xfrm>
            <a:off x="6473179" y="3810920"/>
            <a:ext cx="2128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Whole Home Wireless Solution</a:t>
            </a:r>
            <a:endParaRPr kumimoji="1" lang="zh-TW" altLang="en-US" sz="1200" dirty="0">
              <a:latin typeface="Calibri" pitchFamily="34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xmlns="" id="{777B33A5-C5D3-B543-B52D-A5136E1A5AE6}"/>
              </a:ext>
            </a:extLst>
          </p:cNvPr>
          <p:cNvSpPr txBox="1"/>
          <p:nvPr/>
        </p:nvSpPr>
        <p:spPr>
          <a:xfrm>
            <a:off x="2875271" y="4648051"/>
            <a:ext cx="18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Auto Configuration Server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60023CC-BAF0-A94D-BDF2-0B03851C6D7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47455" y="4189075"/>
            <a:ext cx="1947191" cy="498481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xmlns="" id="{DC04ACA3-2EDC-B44D-9068-5A716B28FA97}"/>
              </a:ext>
            </a:extLst>
          </p:cNvPr>
          <p:cNvSpPr txBox="1"/>
          <p:nvPr/>
        </p:nvSpPr>
        <p:spPr>
          <a:xfrm>
            <a:off x="5245641" y="4653231"/>
            <a:ext cx="2866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Telecom Grade Cloud Management System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4" name="圖片 3" descr="一張含有 坐 的圖片&#10;&#10;自動產生的描述">
            <a:extLst>
              <a:ext uri="{FF2B5EF4-FFF2-40B4-BE49-F238E27FC236}">
                <a16:creationId xmlns:a16="http://schemas.microsoft.com/office/drawing/2014/main" xmlns="" id="{6B81C803-39D9-BE40-BDB3-385E9E02D2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993313"/>
            <a:ext cx="895950" cy="615016"/>
          </a:xfrm>
          <a:prstGeom prst="rect">
            <a:avLst/>
          </a:prstGeom>
        </p:spPr>
      </p:pic>
      <p:pic>
        <p:nvPicPr>
          <p:cNvPr id="34" name="圖片 33" descr="一張含有 選手, 電腦, 影片, 遊戲 的圖片&#10;&#10;自動產生的描述">
            <a:extLst>
              <a:ext uri="{FF2B5EF4-FFF2-40B4-BE49-F238E27FC236}">
                <a16:creationId xmlns:a16="http://schemas.microsoft.com/office/drawing/2014/main" xmlns="" id="{80EA6ACE-AFFA-F949-A321-355E833CB7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806" y="941470"/>
            <a:ext cx="1193321" cy="671243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xmlns="" id="{B6791FF9-378B-3849-AC5A-B0E6DA649D70}"/>
              </a:ext>
            </a:extLst>
          </p:cNvPr>
          <p:cNvSpPr txBox="1"/>
          <p:nvPr/>
        </p:nvSpPr>
        <p:spPr>
          <a:xfrm>
            <a:off x="4097080" y="1570197"/>
            <a:ext cx="1162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200" dirty="0">
                <a:latin typeface="Calibri" pitchFamily="34" charset="0"/>
              </a:rPr>
              <a:t>Single Port DPU</a:t>
            </a:r>
            <a:endParaRPr kumimoji="1" lang="zh-TW" altLang="en-US" sz="1200" dirty="0">
              <a:latin typeface="Calibri" pitchFamily="34" charset="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xmlns="" id="{0B1F1B20-9701-BE49-A973-18D29DD068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2509" y="952614"/>
            <a:ext cx="1040736" cy="650460"/>
          </a:xfrm>
          <a:prstGeom prst="rect">
            <a:avLst/>
          </a:prstGeom>
        </p:spPr>
      </p:pic>
      <p:cxnSp>
        <p:nvCxnSpPr>
          <p:cNvPr id="39" name="直線接點 38">
            <a:extLst>
              <a:ext uri="{FF2B5EF4-FFF2-40B4-BE49-F238E27FC236}">
                <a16:creationId xmlns:a16="http://schemas.microsoft.com/office/drawing/2014/main" xmlns="" id="{8CE66752-8FD0-034D-93C8-E73114CCE42E}"/>
              </a:ext>
            </a:extLst>
          </p:cNvPr>
          <p:cNvCxnSpPr>
            <a:cxnSpLocks/>
          </p:cNvCxnSpPr>
          <p:nvPr/>
        </p:nvCxnSpPr>
        <p:spPr>
          <a:xfrm>
            <a:off x="217433" y="1842350"/>
            <a:ext cx="8710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xmlns="" id="{99767C87-CA8C-7741-BCBA-0CF30BBA8DC4}"/>
              </a:ext>
            </a:extLst>
          </p:cNvPr>
          <p:cNvCxnSpPr>
            <a:cxnSpLocks/>
          </p:cNvCxnSpPr>
          <p:nvPr/>
        </p:nvCxnSpPr>
        <p:spPr>
          <a:xfrm>
            <a:off x="216024" y="2987662"/>
            <a:ext cx="8710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xmlns="" id="{DAA7E133-FEB8-0944-AB7F-93F808573BE5}"/>
              </a:ext>
            </a:extLst>
          </p:cNvPr>
          <p:cNvCxnSpPr>
            <a:cxnSpLocks/>
          </p:cNvCxnSpPr>
          <p:nvPr/>
        </p:nvCxnSpPr>
        <p:spPr>
          <a:xfrm>
            <a:off x="254219" y="4072885"/>
            <a:ext cx="8710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A39F398-D18E-8F46-AC36-0DA1D062950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1681" y="3095836"/>
            <a:ext cx="782320" cy="78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1907704" y="483519"/>
            <a:ext cx="5472608" cy="2232247"/>
          </a:xfrm>
          <a:prstGeom prst="roundRect">
            <a:avLst>
              <a:gd name="adj" fmla="val 13090"/>
            </a:avLst>
          </a:prstGeom>
          <a:solidFill>
            <a:srgbClr val="00316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TW" dirty="0" smtClean="0">
                <a:cs typeface="Arial" pitchFamily="34" charset="0"/>
              </a:rPr>
              <a:t>                               </a:t>
            </a:r>
            <a:r>
              <a:rPr lang="en-US" altLang="zh-TW" sz="3200" dirty="0" smtClean="0">
                <a:cs typeface="Arial" pitchFamily="34" charset="0"/>
              </a:rPr>
              <a:t>FINANCIAL</a:t>
            </a:r>
            <a:r>
              <a:rPr lang="zh-TW" altLang="en-US" sz="3200" dirty="0" smtClean="0">
                <a:cs typeface="Arial" pitchFamily="34" charset="0"/>
              </a:rPr>
              <a:t> </a:t>
            </a:r>
            <a:r>
              <a:rPr lang="en-US" altLang="zh-TW" sz="3200" dirty="0" smtClean="0">
                <a:cs typeface="Arial" pitchFamily="34" charset="0"/>
              </a:rPr>
              <a:t>RESULT</a:t>
            </a:r>
            <a:endParaRPr lang="en-US" altLang="zh-TW" sz="3200" dirty="0" smtClean="0"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85190" y="709124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chemeClr val="bg1"/>
                </a:solidFill>
                <a:ea typeface="標楷體" pitchFamily="65" charset="-120"/>
              </a:rPr>
              <a:t>2022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年上半年財務概況</a:t>
            </a:r>
            <a:endParaRPr lang="zh-TW" altLang="en-US" sz="28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xmlns="" id="{1CA3E68B-EAD1-E941-9CBC-411AA8F1AAFD}"/>
              </a:ext>
            </a:extLst>
          </p:cNvPr>
          <p:cNvSpPr/>
          <p:nvPr/>
        </p:nvSpPr>
        <p:spPr>
          <a:xfrm>
            <a:off x="3015216" y="718706"/>
            <a:ext cx="504056" cy="504056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Myriad Pro" panose="020B0503030403020204" pitchFamily="34" charset="0"/>
              </a:rPr>
              <a:t>2</a:t>
            </a:r>
            <a:endParaRPr lang="zh-TW" altLang="en-US" sz="20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A3553A-3344-4464-B3D8-5DBFB615D97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Myriad Pro" pitchFamily="34" charset="0"/>
              </a:rPr>
              <a:t>2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4" name="內容版面配置區 27"/>
          <p:cNvSpPr txBox="1">
            <a:spLocks/>
          </p:cNvSpPr>
          <p:nvPr/>
        </p:nvSpPr>
        <p:spPr>
          <a:xfrm>
            <a:off x="1259632" y="267494"/>
            <a:ext cx="7272858" cy="486170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rgbClr val="615F5F"/>
                </a:solidFill>
              </a:defRPr>
            </a:lvl1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chemeClr val="tx1"/>
                </a:solidFill>
              </a:rPr>
              <a:t>2022Q2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綜合損益表 </a:t>
            </a:r>
            <a:r>
              <a:rPr lang="en-US" altLang="zh-TW" b="1" dirty="0" smtClean="0">
                <a:solidFill>
                  <a:schemeClr val="tx1"/>
                </a:solidFill>
              </a:rPr>
              <a:t>Income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Statements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504" y="771549"/>
          <a:ext cx="8928992" cy="4032446"/>
        </p:xfrm>
        <a:graphic>
          <a:graphicData uri="http://schemas.openxmlformats.org/drawingml/2006/table">
            <a:tbl>
              <a:tblPr/>
              <a:tblGrid>
                <a:gridCol w="2990992"/>
                <a:gridCol w="1187600"/>
                <a:gridCol w="1187600"/>
                <a:gridCol w="1187600"/>
                <a:gridCol w="1187600"/>
                <a:gridCol w="1187600"/>
              </a:tblGrid>
              <a:tr h="5737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2022Q2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2022Q1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2021Q2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latin typeface="+mn-lt"/>
                        </a:rPr>
                        <a:t>QoQ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 Diff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latin typeface="+mn-lt"/>
                        </a:rPr>
                        <a:t>YoY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 Diff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Operating Revenue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410,782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474,367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412,075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(63,585)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(1,293)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Cost of Goods Sold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294,552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314,084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289,728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(19,532)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4,824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GP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116,230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160,283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122,347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(44,053)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(6,117)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GP%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-6%</a:t>
                      </a:r>
                      <a:endParaRPr lang="en-US" altLang="zh-TW" sz="1600" b="1" i="0" u="none" strike="noStrike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-2%</a:t>
                      </a:r>
                      <a:endParaRPr lang="en-US" altLang="zh-TW" sz="1600" b="1" i="0" u="none" strike="noStrike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Operating Expenses  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146,308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156,465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122,295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(10,157)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24,013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Operating Profit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+mn-lt"/>
                        </a:rPr>
                        <a:t>(Loss)</a:t>
                      </a:r>
                      <a:endParaRPr lang="en-US" sz="16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(30,078)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3,818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52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(33,896)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(30,130)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Non operating Income(Expenses) 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11,571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10,818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(5,431)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753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17,002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Income(Loss) before Tax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(18,507)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14,636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(5,379)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(33,143)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(13,128)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Income Tax Expenses (Profit)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(2,137)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9,504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(6,045)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(11,641)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3,908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51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Net Profit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+mn-lt"/>
                        </a:rPr>
                        <a:t>(Loss)</a:t>
                      </a:r>
                      <a:endParaRPr lang="en-US" sz="16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(16,370)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5,132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666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(21,502)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(17,036)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EPS (in NT$) 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(0.28)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0.09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0.01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>
                          <a:solidFill>
                            <a:srgbClr val="000066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000066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34244" y="367817"/>
            <a:ext cx="1645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In Thousands of NTD</a:t>
            </a:r>
            <a:endParaRPr lang="zh-TW" altLang="en-US" sz="11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A3553A-3344-4464-B3D8-5DBFB615D97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" name="菱形 2"/>
          <p:cNvSpPr/>
          <p:nvPr/>
        </p:nvSpPr>
        <p:spPr>
          <a:xfrm>
            <a:off x="179512" y="0"/>
            <a:ext cx="971600" cy="915566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Myriad Pro" pitchFamily="34" charset="0"/>
              </a:rPr>
              <a:t>2</a:t>
            </a:r>
            <a:endParaRPr lang="zh-TW" altLang="en-US" sz="2800" dirty="0">
              <a:latin typeface="Myriad Pro" pitchFamily="34" charset="0"/>
            </a:endParaRPr>
          </a:p>
        </p:txBody>
      </p:sp>
      <p:sp>
        <p:nvSpPr>
          <p:cNvPr id="4" name="內容版面配置區 27"/>
          <p:cNvSpPr txBox="1">
            <a:spLocks/>
          </p:cNvSpPr>
          <p:nvPr/>
        </p:nvSpPr>
        <p:spPr>
          <a:xfrm>
            <a:off x="1259632" y="267494"/>
            <a:ext cx="7272858" cy="486170"/>
          </a:xfrm>
          <a:prstGeom prst="rect">
            <a:avLst/>
          </a:prstGeom>
        </p:spPr>
        <p:txBody>
          <a:bodyPr/>
          <a:lstStyle>
            <a:lvl1pPr>
              <a:buNone/>
              <a:defRPr sz="2400" b="0" baseline="0">
                <a:solidFill>
                  <a:srgbClr val="615F5F"/>
                </a:solidFill>
              </a:defRPr>
            </a:lvl1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b="1" dirty="0" smtClean="0">
                <a:solidFill>
                  <a:schemeClr val="tx1"/>
                </a:solidFill>
              </a:rPr>
              <a:t>2022H1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綜合損益表 </a:t>
            </a:r>
            <a:r>
              <a:rPr lang="en-US" altLang="zh-TW" b="1" dirty="0" smtClean="0">
                <a:solidFill>
                  <a:schemeClr val="tx1"/>
                </a:solidFill>
              </a:rPr>
              <a:t>Income</a:t>
            </a:r>
            <a:r>
              <a:rPr lang="zh-TW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</a:rPr>
              <a:t>Statements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504" y="845048"/>
          <a:ext cx="8856986" cy="3958949"/>
        </p:xfrm>
        <a:graphic>
          <a:graphicData uri="http://schemas.openxmlformats.org/drawingml/2006/table">
            <a:tbl>
              <a:tblPr/>
              <a:tblGrid>
                <a:gridCol w="2966871"/>
                <a:gridCol w="1178023"/>
                <a:gridCol w="1178023"/>
                <a:gridCol w="1178023"/>
                <a:gridCol w="1178023"/>
                <a:gridCol w="1178023"/>
              </a:tblGrid>
              <a:tr h="6110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2022H1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2021H1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Diff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1A6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Operating Revenue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885,149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759,651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125,498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Cost of Goods Sold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608,636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68.76%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516,060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67.93%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92,576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GP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276,513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31.24%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243,591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32.07%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32,922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Operating Expenses  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302,773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34.21%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252,825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33.28%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49,948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Operating Profit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+mn-lt"/>
                        </a:rPr>
                        <a:t>(Loss)</a:t>
                      </a:r>
                      <a:endParaRPr lang="en-US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(26,260)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-2.97%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(9,234)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zh-TW" sz="1600" b="1" i="0" u="none" strike="noStrike" kern="1200" dirty="0" smtClean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1.21%</a:t>
                      </a:r>
                      <a:endParaRPr lang="en-US" altLang="zh-TW" sz="1600" b="1" i="0" u="none" strike="noStrike" kern="1200" dirty="0">
                        <a:solidFill>
                          <a:srgbClr val="000066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(17,026)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Non operating Income(Expenses) 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22,389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2.53%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(8,273)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-1.09%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30,662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Income(Loss) before Tax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(3,871)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-0.44%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(17,507)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-2.30%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13,636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Income Tax Expenses (Profit)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7,367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0.83%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(7,987)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-1.05%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15,354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35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66"/>
                          </a:solidFill>
                          <a:latin typeface="Calibri"/>
                        </a:rPr>
                        <a:t>Net Profit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66"/>
                          </a:solidFill>
                          <a:latin typeface="+mn-lt"/>
                        </a:rPr>
                        <a:t>(Loss)</a:t>
                      </a:r>
                      <a:endParaRPr lang="en-US" sz="1600" b="1" i="0" u="none" strike="noStrike" dirty="0">
                        <a:solidFill>
                          <a:srgbClr val="000066"/>
                        </a:solidFill>
                        <a:latin typeface="Calibri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(11,238)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-1.27%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(9,520)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en-US" altLang="zh-TW" sz="1600" b="1" i="0" u="none" strike="noStrike" kern="1200" dirty="0" smtClean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1.26%</a:t>
                      </a:r>
                      <a:endParaRPr lang="en-US" altLang="zh-TW" sz="1600" b="1" i="0" u="none" strike="noStrike" kern="1200" dirty="0">
                        <a:solidFill>
                          <a:srgbClr val="000066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(1,718)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70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66"/>
                          </a:solidFill>
                          <a:latin typeface="Calibri"/>
                        </a:rPr>
                        <a:t>EPS (in NT$)  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(0.19)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(0.17)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1" i="0" u="none" strike="noStrike" kern="120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600" b="1" i="0" u="none" strike="noStrike" kern="1200" dirty="0">
                          <a:solidFill>
                            <a:srgbClr val="000066"/>
                          </a:solidFill>
                          <a:latin typeface="Calibri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6006" marR="6006" marT="60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334244" y="367817"/>
            <a:ext cx="1645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latin typeface="微軟正黑體" pitchFamily="34" charset="-120"/>
                <a:ea typeface="微軟正黑體" pitchFamily="34" charset="-120"/>
              </a:rPr>
              <a:t>In Thousands of NTD</a:t>
            </a:r>
            <a:endParaRPr lang="zh-TW" altLang="en-US" sz="11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ol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4181"/>
      </a:accent1>
      <a:accent2>
        <a:srgbClr val="C5C5C5"/>
      </a:accent2>
      <a:accent3>
        <a:srgbClr val="498263"/>
      </a:accent3>
      <a:accent4>
        <a:srgbClr val="9CB5B7"/>
      </a:accent4>
      <a:accent5>
        <a:srgbClr val="004467"/>
      </a:accent5>
      <a:accent6>
        <a:srgbClr val="38649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16988</TotalTime>
  <Words>804</Words>
  <Application>Microsoft Office PowerPoint</Application>
  <PresentationFormat>如螢幕大小 (16:9)</PresentationFormat>
  <Paragraphs>338</Paragraphs>
  <Slides>14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投影片 0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2022H1銷售分析-產品別 Revenue by Product</vt:lpstr>
      <vt:lpstr>2022H1銷售分析-區域別 Revenue by Region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Lydia.Yeh</dc:creator>
  <cp:lastModifiedBy>Selena.Wang</cp:lastModifiedBy>
  <cp:revision>366</cp:revision>
  <cp:lastPrinted>2020-08-11T06:10:13Z</cp:lastPrinted>
  <dcterms:created xsi:type="dcterms:W3CDTF">2019-08-26T05:38:10Z</dcterms:created>
  <dcterms:modified xsi:type="dcterms:W3CDTF">2022-09-14T02:27:42Z</dcterms:modified>
</cp:coreProperties>
</file>